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Ettore.pptx" TargetMode="External"/><Relationship Id="rId13" Type="http://schemas.openxmlformats.org/officeDocument/2006/relationships/hyperlink" Target="http://www.graverini.com/" TargetMode="External"/><Relationship Id="rId3" Type="http://schemas.openxmlformats.org/officeDocument/2006/relationships/hyperlink" Target="Ilo.pptx" TargetMode="External"/><Relationship Id="rId7" Type="http://schemas.openxmlformats.org/officeDocument/2006/relationships/hyperlink" Target="Priamo.pptx" TargetMode="External"/><Relationship Id="rId12" Type="http://schemas.openxmlformats.org/officeDocument/2006/relationships/hyperlink" Target="Teti%20figlia%20di%20Nereo.pptx" TargetMode="External"/><Relationship Id="rId2" Type="http://schemas.openxmlformats.org/officeDocument/2006/relationships/hyperlink" Target="Ceice%20e%20Alcione.pptx" TargetMode="External"/><Relationship Id="rId16" Type="http://schemas.openxmlformats.org/officeDocument/2006/relationships/image" Target="../media/image2.svg"/><Relationship Id="rId1" Type="http://schemas.openxmlformats.org/officeDocument/2006/relationships/slideLayout" Target="../slideLayouts/slideLayout7.xml"/><Relationship Id="rId6" Type="http://schemas.openxmlformats.org/officeDocument/2006/relationships/hyperlink" Target="Laomedonte.pptx" TargetMode="External"/><Relationship Id="rId11" Type="http://schemas.openxmlformats.org/officeDocument/2006/relationships/hyperlink" Target="Esperie.pptx" TargetMode="External"/><Relationship Id="rId5" Type="http://schemas.openxmlformats.org/officeDocument/2006/relationships/hyperlink" Target="Ganimede.pptx" TargetMode="External"/><Relationship Id="rId15" Type="http://schemas.openxmlformats.org/officeDocument/2006/relationships/image" Target="../media/image1.png"/><Relationship Id="rId10" Type="http://schemas.openxmlformats.org/officeDocument/2006/relationships/hyperlink" Target="Alessiroe.pptx" TargetMode="External"/><Relationship Id="rId4" Type="http://schemas.openxmlformats.org/officeDocument/2006/relationships/hyperlink" Target="Assaraco.pptx" TargetMode="External"/><Relationship Id="rId9" Type="http://schemas.openxmlformats.org/officeDocument/2006/relationships/hyperlink" Target="Ecuba.pptx" TargetMode="External"/><Relationship Id="rId14" Type="http://schemas.openxmlformats.org/officeDocument/2006/relationships/hyperlink" Target="http://www.latinopratico.it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900000" rIns="360000" bIns="360000" numCol="1" spcCol="360000" rtlCol="0" anchor="t" anchorCtr="0"/>
          <a:lstStyle/>
          <a:p>
            <a:pPr>
              <a:lnSpc>
                <a:spcPct val="115000"/>
              </a:lnSpc>
            </a:pPr>
            <a:r>
              <a:rPr lang="it-IT" sz="1800" b="1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11.</a:t>
            </a:r>
            <a:r>
              <a:rPr lang="it-IT" sz="1800" b="1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749-12.3</a:t>
            </a:r>
            <a:endParaRPr lang="it-IT" sz="1800" b="1" kern="100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4000"/>
              </a:lnSpc>
              <a:spcBef>
                <a:spcPts val="600"/>
              </a:spcBef>
            </a:pP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Un vecchio vede i due alcioni (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Ceice e Alcione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) volare via, e loda il loro amore (11.749-750). Poi racconta:</a:t>
            </a:r>
          </a:p>
          <a:p>
            <a:pPr lvl="1">
              <a:lnSpc>
                <a:spcPct val="114000"/>
              </a:lnSpc>
              <a:spcBef>
                <a:spcPts val="600"/>
              </a:spcBef>
            </a:pPr>
            <a:r>
              <a:rPr lang="it-IT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Anche il </a:t>
            </a:r>
            <a:r>
              <a:rPr lang="it-IT" b="1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mergo</a:t>
            </a:r>
            <a:r>
              <a:rPr lang="it-IT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un altro uccello marino, è di stirpe regale, e discende da </a:t>
            </a:r>
            <a:r>
              <a:rPr lang="it-IT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Ilo</a:t>
            </a:r>
            <a:r>
              <a:rPr lang="it-IT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</a:t>
            </a:r>
            <a:r>
              <a:rPr lang="it-IT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4" action="ppaction://hlinkpres?slideindex=1&amp;slidetitle="/>
              </a:rPr>
              <a:t>Assaraco</a:t>
            </a:r>
            <a:r>
              <a:rPr lang="it-IT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</a:t>
            </a:r>
            <a:r>
              <a:rPr lang="it-IT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5" action="ppaction://hlinkpres?slideindex=1&amp;slidetitle="/>
              </a:rPr>
              <a:t>Ganimede</a:t>
            </a:r>
            <a:r>
              <a:rPr lang="it-IT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</a:t>
            </a:r>
            <a:r>
              <a:rPr lang="it-IT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6" action="ppaction://hlinkpres?slideindex=1&amp;slidetitle="/>
              </a:rPr>
              <a:t>Laomedonte</a:t>
            </a:r>
            <a:r>
              <a:rPr lang="it-IT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</a:t>
            </a:r>
            <a:r>
              <a:rPr lang="it-IT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7" action="ppaction://hlinkpres?slideindex=1&amp;slidetitle="/>
              </a:rPr>
              <a:t>Priamo</a:t>
            </a:r>
            <a:r>
              <a:rPr lang="it-IT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: è un fratello di </a:t>
            </a:r>
            <a:r>
              <a:rPr lang="it-IT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8" action="ppaction://hlinkpres?slideindex=1&amp;slidetitle="/>
              </a:rPr>
              <a:t>Ettore</a:t>
            </a:r>
            <a:r>
              <a:rPr lang="it-IT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(ma </a:t>
            </a:r>
            <a:r>
              <a:rPr lang="it-IT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8" action="ppaction://hlinkpres?slideindex=1&amp;slidetitle="/>
              </a:rPr>
              <a:t>Ettore</a:t>
            </a:r>
            <a:r>
              <a:rPr lang="it-IT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è figlio di </a:t>
            </a:r>
            <a:r>
              <a:rPr lang="it-IT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9" action="ppaction://hlinkpres?slideindex=1&amp;slidetitle="/>
              </a:rPr>
              <a:t>Ecuba</a:t>
            </a:r>
            <a:r>
              <a:rPr lang="it-IT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mentre lui fu partorito da </a:t>
            </a:r>
            <a:r>
              <a:rPr lang="it-IT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10" action="ppaction://hlinkpres?slideindex=1&amp;slidetitle="/>
              </a:rPr>
              <a:t>Alessiroe</a:t>
            </a:r>
            <a:r>
              <a:rPr lang="it-IT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). Vive però tra i monti, e odia la reggia e la città. Vede a ninfa </a:t>
            </a:r>
            <a:r>
              <a:rPr lang="it-IT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11" action="ppaction://hlinkpres?slideindex=1&amp;slidetitle="/>
              </a:rPr>
              <a:t>Esperie</a:t>
            </a:r>
            <a:r>
              <a:rPr lang="it-IT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figlia del fiume Granico, e se ne innamora (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11.</a:t>
            </a:r>
            <a:r>
              <a:rPr lang="it-IT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767-770). La ninfa fugge, e un serpente velenoso le morde il piede uccidendola (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11.</a:t>
            </a:r>
            <a:r>
              <a:rPr lang="it-IT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775-777). Per il dolore, </a:t>
            </a:r>
            <a:r>
              <a:rPr lang="it-IT" kern="100" dirty="0" err="1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Esaco</a:t>
            </a:r>
            <a:r>
              <a:rPr lang="it-IT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si getta in mare da uno scoglio; </a:t>
            </a:r>
            <a:r>
              <a:rPr lang="it-IT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12" action="ppaction://hlinkpres?slideindex=1&amp;slidetitle="/>
              </a:rPr>
              <a:t>Teti</a:t>
            </a:r>
            <a:r>
              <a:rPr lang="it-IT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ne ha pietà e lo trasforma in </a:t>
            </a:r>
            <a:r>
              <a:rPr lang="it-IT" b="1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uccello</a:t>
            </a:r>
            <a:r>
              <a:rPr lang="it-IT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salvandogli la vita. Anche in questa forma, Esaco vuole morire, e continua immergere il capo in mare senza però riuscire a darsi la morte.</a:t>
            </a:r>
          </a:p>
          <a:p>
            <a:pPr>
              <a:lnSpc>
                <a:spcPct val="114000"/>
              </a:lnSpc>
              <a:spcBef>
                <a:spcPts val="600"/>
              </a:spcBef>
            </a:pPr>
            <a:r>
              <a:rPr lang="it-IT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[Qui la parola passa al narratore principale] </a:t>
            </a:r>
            <a:r>
              <a:rPr lang="it-IT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7" action="ppaction://hlinkpres?slideindex=1&amp;slidetitle="/>
              </a:rPr>
              <a:t>Priamo</a:t>
            </a:r>
            <a:r>
              <a:rPr lang="it-IT" kern="10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</a:t>
            </a:r>
            <a:r>
              <a:rPr lang="it-IT" kern="10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8" action="ppaction://hlinkpres?slideindex=1&amp;slidetitle="/>
              </a:rPr>
              <a:t>Ettore</a:t>
            </a:r>
            <a:r>
              <a:rPr lang="it-IT" kern="10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it-IT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e gli altri fratelli di Esaco, ignorando che è ancora vivo in forma di uccello, celebrano il suo funerale (12.1-3)</a:t>
            </a: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279261" y="1062955"/>
            <a:ext cx="11633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 err="1">
                <a:solidFill>
                  <a:schemeClr val="tx1"/>
                </a:solidFill>
              </a:rPr>
              <a:t>Esaco</a:t>
            </a:r>
            <a:endParaRPr lang="it-IT" sz="2400" b="1" dirty="0">
              <a:solidFill>
                <a:schemeClr val="tx1"/>
              </a:solidFill>
            </a:endParaRPr>
          </a:p>
        </p:txBody>
      </p:sp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13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14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  <p:sp>
        <p:nvSpPr>
          <p:cNvPr id="4" name="Sottotitolo scheda">
            <a:extLst>
              <a:ext uri="{FF2B5EF4-FFF2-40B4-BE49-F238E27FC236}">
                <a16:creationId xmlns:a16="http://schemas.microsoft.com/office/drawing/2014/main" id="{5B4CA73F-1D37-77F1-6FE9-3C0944D007D4}"/>
              </a:ext>
            </a:extLst>
          </p:cNvPr>
          <p:cNvSpPr txBox="1"/>
          <p:nvPr/>
        </p:nvSpPr>
        <p:spPr>
          <a:xfrm>
            <a:off x="324000" y="1498819"/>
            <a:ext cx="115856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>
                <a:solidFill>
                  <a:schemeClr val="tx1"/>
                </a:solidFill>
              </a:rPr>
              <a:t>(racconto di un vecchio anonimo)</a:t>
            </a:r>
          </a:p>
        </p:txBody>
      </p:sp>
      <p:pic>
        <p:nvPicPr>
          <p:cNvPr id="5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3AEFE6B6-1190-70E5-1B19-CB702826AB80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96DAC541-7B7A-43D3-8B79-37D633B846F1}">
                <asvg:svgBlip xmlns:asvg="http://schemas.microsoft.com/office/drawing/2016/SVG/main" r:embed="rId16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1863</TotalTime>
  <Words>237</Words>
  <Application>Microsoft Office PowerPoint</Application>
  <PresentationFormat>Widescreen</PresentationFormat>
  <Paragraphs>8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80</cp:revision>
  <dcterms:created xsi:type="dcterms:W3CDTF">2024-12-08T18:36:31Z</dcterms:created>
  <dcterms:modified xsi:type="dcterms:W3CDTF">2025-01-04T15:34:54Z</dcterms:modified>
</cp:coreProperties>
</file>