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63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atinopratico.it/" TargetMode="External"/><Relationship Id="rId2" Type="http://schemas.openxmlformats.org/officeDocument/2006/relationships/hyperlink" Target="http://www.graverini.com/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>
            <a:spLocks/>
          </p:cNvSpPr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792000" rIns="360000" bIns="360000" numCol="1" spcCol="360000" rtlCol="0" anchor="t" anchorCtr="0"/>
          <a:lstStyle/>
          <a:p>
            <a:pPr>
              <a:lnSpc>
                <a:spcPct val="115000"/>
              </a:lnSpc>
            </a:pPr>
            <a:endParaRPr lang="it-IT" sz="2000" b="1">
              <a:solidFill>
                <a:schemeClr val="tx1"/>
              </a:solidFill>
            </a:endParaRPr>
          </a:p>
          <a:p>
            <a:pPr>
              <a:lnSpc>
                <a:spcPct val="115000"/>
              </a:lnSpc>
            </a:pPr>
            <a:r>
              <a:rPr lang="it-IT" sz="2000" b="1">
                <a:solidFill>
                  <a:schemeClr val="tx1"/>
                </a:solidFill>
              </a:rPr>
              <a:t>1.1-4</a:t>
            </a:r>
            <a:endParaRPr lang="it-IT" sz="2000" b="1" dirty="0">
              <a:solidFill>
                <a:schemeClr val="tx1"/>
              </a:solidFill>
            </a:endParaRPr>
          </a:p>
          <a:p>
            <a:endParaRPr lang="it-IT" sz="1800" b="1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Epilogo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2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3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4" name="Sottotitolo scheda">
            <a:extLst>
              <a:ext uri="{FF2B5EF4-FFF2-40B4-BE49-F238E27FC236}">
                <a16:creationId xmlns:a16="http://schemas.microsoft.com/office/drawing/2014/main" id="{5B4CA73F-1D37-77F1-6FE9-3C0944D007D4}"/>
              </a:ext>
            </a:extLst>
          </p:cNvPr>
          <p:cNvSpPr txBox="1"/>
          <p:nvPr/>
        </p:nvSpPr>
        <p:spPr>
          <a:xfrm>
            <a:off x="324000" y="1498819"/>
            <a:ext cx="115856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pic>
        <p:nvPicPr>
          <p:cNvPr id="5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70EA3E15-EF05-CCEC-7D71-9E05A2A9D69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B_Latino">
            <a:extLst>
              <a:ext uri="{FF2B5EF4-FFF2-40B4-BE49-F238E27FC236}">
                <a16:creationId xmlns:a16="http://schemas.microsoft.com/office/drawing/2014/main" id="{07B5C2D2-6F62-D9E5-58BA-6AA49A2591F1}"/>
              </a:ext>
            </a:extLst>
          </p:cNvPr>
          <p:cNvSpPr/>
          <p:nvPr/>
        </p:nvSpPr>
        <p:spPr>
          <a:xfrm>
            <a:off x="986188" y="3204000"/>
            <a:ext cx="1056744" cy="360000"/>
          </a:xfrm>
          <a:prstGeom prst="roundRect">
            <a:avLst/>
          </a:prstGeom>
          <a:solidFill>
            <a:srgbClr val="E97132">
              <a:lumMod val="60000"/>
              <a:lumOff val="40000"/>
            </a:srgbClr>
          </a:solidFill>
          <a:ln w="19050" cap="flat" cmpd="sng" algn="ctr">
            <a:noFill/>
            <a:prstDash val="solid"/>
            <a:miter lim="800000"/>
          </a:ln>
          <a:effectLst/>
        </p:spPr>
        <p:txBody>
          <a:bodyPr lIns="36000" r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Latino</a:t>
            </a:r>
          </a:p>
        </p:txBody>
      </p:sp>
      <p:sp>
        <p:nvSpPr>
          <p:cNvPr id="6" name="B_Italiano">
            <a:extLst>
              <a:ext uri="{FF2B5EF4-FFF2-40B4-BE49-F238E27FC236}">
                <a16:creationId xmlns:a16="http://schemas.microsoft.com/office/drawing/2014/main" id="{D2AD36B1-8D29-858C-A4FC-522E924ACB13}"/>
              </a:ext>
            </a:extLst>
          </p:cNvPr>
          <p:cNvSpPr/>
          <p:nvPr/>
        </p:nvSpPr>
        <p:spPr>
          <a:xfrm>
            <a:off x="995834" y="3600000"/>
            <a:ext cx="1056744" cy="360000"/>
          </a:xfrm>
          <a:prstGeom prst="roundRect">
            <a:avLst/>
          </a:prstGeom>
          <a:solidFill>
            <a:srgbClr val="E97132">
              <a:lumMod val="60000"/>
              <a:lumOff val="40000"/>
            </a:srgbClr>
          </a:solidFill>
          <a:ln w="19050" cap="flat" cmpd="sng" algn="ctr">
            <a:noFill/>
            <a:prstDash val="solid"/>
            <a:miter lim="800000"/>
          </a:ln>
          <a:effectLst/>
        </p:spPr>
        <p:txBody>
          <a:bodyPr lIns="36000" r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Italiano</a:t>
            </a:r>
          </a:p>
        </p:txBody>
      </p:sp>
      <p:sp>
        <p:nvSpPr>
          <p:cNvPr id="7" name="Sel_Latino">
            <a:extLst>
              <a:ext uri="{FF2B5EF4-FFF2-40B4-BE49-F238E27FC236}">
                <a16:creationId xmlns:a16="http://schemas.microsoft.com/office/drawing/2014/main" id="{F7201E43-8FBF-955D-918F-2C5E7DF8150D}"/>
              </a:ext>
            </a:extLst>
          </p:cNvPr>
          <p:cNvSpPr/>
          <p:nvPr/>
        </p:nvSpPr>
        <p:spPr>
          <a:xfrm>
            <a:off x="986187" y="3204000"/>
            <a:ext cx="1056744" cy="360000"/>
          </a:xfrm>
          <a:prstGeom prst="roundRect">
            <a:avLst/>
          </a:prstGeom>
          <a:solidFill>
            <a:srgbClr val="C00000">
              <a:alpha val="45000"/>
            </a:srgbClr>
          </a:solidFill>
          <a:ln w="19050" cap="flat" cmpd="sng" algn="ctr">
            <a:noFill/>
            <a:prstDash val="solid"/>
            <a:miter lim="800000"/>
          </a:ln>
          <a:effectLst/>
        </p:spPr>
        <p:txBody>
          <a:bodyPr lIns="36000" r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Latino</a:t>
            </a:r>
          </a:p>
        </p:txBody>
      </p:sp>
      <p:sp>
        <p:nvSpPr>
          <p:cNvPr id="8" name="Sel_Italiano">
            <a:extLst>
              <a:ext uri="{FF2B5EF4-FFF2-40B4-BE49-F238E27FC236}">
                <a16:creationId xmlns:a16="http://schemas.microsoft.com/office/drawing/2014/main" id="{6A08E14E-09AC-E91D-BF56-FFC20791120B}"/>
              </a:ext>
            </a:extLst>
          </p:cNvPr>
          <p:cNvSpPr/>
          <p:nvPr/>
        </p:nvSpPr>
        <p:spPr>
          <a:xfrm>
            <a:off x="995833" y="3600000"/>
            <a:ext cx="1056744" cy="360000"/>
          </a:xfrm>
          <a:prstGeom prst="roundRect">
            <a:avLst/>
          </a:prstGeom>
          <a:solidFill>
            <a:srgbClr val="C00000">
              <a:alpha val="45000"/>
            </a:srgbClr>
          </a:solidFill>
          <a:ln w="19050" cap="flat" cmpd="sng" algn="ctr">
            <a:noFill/>
            <a:prstDash val="solid"/>
            <a:miter lim="800000"/>
          </a:ln>
          <a:effectLst/>
        </p:spPr>
        <p:txBody>
          <a:bodyPr lIns="36000" r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Italiano</a:t>
            </a:r>
          </a:p>
        </p:txBody>
      </p:sp>
      <p:sp>
        <p:nvSpPr>
          <p:cNvPr id="9" name="Testo_Italiano">
            <a:extLst>
              <a:ext uri="{FF2B5EF4-FFF2-40B4-BE49-F238E27FC236}">
                <a16:creationId xmlns:a16="http://schemas.microsoft.com/office/drawing/2014/main" id="{177515DA-40D2-7EA6-65A2-68E19E6007EB}"/>
              </a:ext>
            </a:extLst>
          </p:cNvPr>
          <p:cNvSpPr txBox="1"/>
          <p:nvPr/>
        </p:nvSpPr>
        <p:spPr>
          <a:xfrm>
            <a:off x="2448000" y="2880000"/>
            <a:ext cx="7845225" cy="2215991"/>
          </a:xfrm>
          <a:prstGeom prst="rect">
            <a:avLst/>
          </a:prstGeom>
          <a:noFill/>
        </p:spPr>
        <p:txBody>
          <a:bodyPr wrap="none" lIns="0" rtlCol="0">
            <a:spAutoFit/>
          </a:bodyPr>
          <a:lstStyle/>
          <a:p>
            <a:pPr marL="432000" lvl="1"/>
            <a:r>
              <a:rPr lang="it-IT" sz="2000"/>
              <a:t>A narrare di forme cambiate in corpi stranieri</a:t>
            </a:r>
          </a:p>
          <a:p>
            <a:pPr lvl="1"/>
            <a:r>
              <a:rPr lang="it-IT" sz="2000"/>
              <a:t>mi spinge l’ingegno; al progetto, dèi, date respiro</a:t>
            </a:r>
          </a:p>
          <a:p>
            <a:pPr lvl="1"/>
            <a:r>
              <a:rPr lang="it-IT" sz="2000"/>
              <a:t>(siete voi che lo avete cambiato) e guidate i miei versi a discendere</a:t>
            </a:r>
          </a:p>
          <a:p>
            <a:pPr lvl="1"/>
            <a:r>
              <a:rPr lang="it-IT" sz="2000"/>
              <a:t>dal primo principio del mondo di seguito fino ai miei giorni.</a:t>
            </a:r>
          </a:p>
          <a:p>
            <a:endParaRPr lang="it-IT" sz="2000" b="1"/>
          </a:p>
          <a:p>
            <a:pPr lvl="8"/>
            <a:r>
              <a:rPr lang="it-IT" sz="2000"/>
              <a:t>	Trad. Ludovica Koch</a:t>
            </a:r>
          </a:p>
          <a:p>
            <a:endParaRPr lang="it-IT"/>
          </a:p>
        </p:txBody>
      </p:sp>
      <p:sp>
        <p:nvSpPr>
          <p:cNvPr id="10" name="Testo_latino">
            <a:extLst>
              <a:ext uri="{FF2B5EF4-FFF2-40B4-BE49-F238E27FC236}">
                <a16:creationId xmlns:a16="http://schemas.microsoft.com/office/drawing/2014/main" id="{7F4E1C62-4A23-0BC2-5805-B0E7C1EC2F8E}"/>
              </a:ext>
            </a:extLst>
          </p:cNvPr>
          <p:cNvSpPr txBox="1"/>
          <p:nvPr/>
        </p:nvSpPr>
        <p:spPr>
          <a:xfrm>
            <a:off x="2448000" y="2880000"/>
            <a:ext cx="8403429" cy="1323439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L="432000" lvl="2"/>
            <a:r>
              <a:rPr lang="it-IT" sz="2000"/>
              <a:t>In noua fert animus mutatas dicere formas</a:t>
            </a:r>
          </a:p>
          <a:p>
            <a:pPr marL="432000" lvl="2"/>
            <a:r>
              <a:rPr lang="it-IT" sz="2000"/>
              <a:t>corpora; di, coeptis (nam uos mutastis et illa)</a:t>
            </a:r>
          </a:p>
          <a:p>
            <a:pPr marL="432000" lvl="2"/>
            <a:r>
              <a:rPr lang="it-IT" sz="2000"/>
              <a:t>adspirate meis primaque ab origine mundi</a:t>
            </a:r>
          </a:p>
          <a:p>
            <a:pPr marL="432000" lvl="2"/>
            <a:r>
              <a:rPr lang="it-IT" sz="2000"/>
              <a:t>ad mea perpetuum deducite tempora carmen.</a:t>
            </a: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1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1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7" grpId="15" animBg="1"/>
      <p:bldP spid="7" grpId="16" animBg="1"/>
      <p:bldP spid="7" grpId="17" animBg="1"/>
      <p:bldP spid="8" grpId="0" animBg="1"/>
      <p:bldP spid="8" grpId="1" animBg="1"/>
      <p:bldP spid="9" grpId="0"/>
      <p:bldP spid="9" grpId="1"/>
      <p:bldP spid="10" grpId="0"/>
      <p:bldP spid="10" grpId="1"/>
      <p:bldP spid="10" grpId="2"/>
    </p:bldLst>
  </p:timing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3116</TotalTime>
  <Words>111</Words>
  <Application>Microsoft Office PowerPoint</Application>
  <PresentationFormat>Widescreen</PresentationFormat>
  <Paragraphs>19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119</cp:revision>
  <dcterms:created xsi:type="dcterms:W3CDTF">2024-12-08T18:36:31Z</dcterms:created>
  <dcterms:modified xsi:type="dcterms:W3CDTF">2025-01-06T17:39:11Z</dcterms:modified>
</cp:coreProperties>
</file>