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Tregua%20nella%20guerra%20di%20Troia.pptx" TargetMode="External"/><Relationship Id="rId13" Type="http://schemas.openxmlformats.org/officeDocument/2006/relationships/hyperlink" Target="Contesa%20per%20le%20armi%20di%20Achille.pptx" TargetMode="External"/><Relationship Id="rId18" Type="http://schemas.openxmlformats.org/officeDocument/2006/relationships/hyperlink" Target="Aurora,%20Memnone%20e%20le%20Memnonidi.pptx" TargetMode="External"/><Relationship Id="rId3" Type="http://schemas.openxmlformats.org/officeDocument/2006/relationships/hyperlink" Target="Paride.pptx" TargetMode="External"/><Relationship Id="rId21" Type="http://schemas.openxmlformats.org/officeDocument/2006/relationships/image" Target="../media/image1.png"/><Relationship Id="rId7" Type="http://schemas.openxmlformats.org/officeDocument/2006/relationships/hyperlink" Target="Achille%20e%20Cicno.pptx" TargetMode="External"/><Relationship Id="rId12" Type="http://schemas.openxmlformats.org/officeDocument/2006/relationships/hyperlink" Target="Morte%20di%20Achille.pptx" TargetMode="External"/><Relationship Id="rId17" Type="http://schemas.openxmlformats.org/officeDocument/2006/relationships/hyperlink" Target="Polidoro,%20Polissena,%20Ecuba.pptx" TargetMode="External"/><Relationship Id="rId2" Type="http://schemas.openxmlformats.org/officeDocument/2006/relationships/hyperlink" Target="Esaco.pptx" TargetMode="External"/><Relationship Id="rId16" Type="http://schemas.openxmlformats.org/officeDocument/2006/relationships/hyperlink" Target="Presa%20di%20Troia%20e%20partenza.pptx" TargetMode="External"/><Relationship Id="rId20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rimi%20scontri%20a%20Troia.pptx" TargetMode="External"/><Relationship Id="rId11" Type="http://schemas.openxmlformats.org/officeDocument/2006/relationships/hyperlink" Target="Ercole%20e%20i%20figli%20di%20Neleo.pptx" TargetMode="External"/><Relationship Id="rId5" Type="http://schemas.openxmlformats.org/officeDocument/2006/relationships/hyperlink" Target="Profezie%20di%20Calcante%20e%20partenza%20dei%20Greci.pptx" TargetMode="External"/><Relationship Id="rId15" Type="http://schemas.openxmlformats.org/officeDocument/2006/relationships/hyperlink" Target="Discorso%20di%20Ulisse.pptx" TargetMode="External"/><Relationship Id="rId10" Type="http://schemas.openxmlformats.org/officeDocument/2006/relationships/hyperlink" Target="Ceneo%20e%20la%20centauromachia.pptx" TargetMode="External"/><Relationship Id="rId19" Type="http://schemas.openxmlformats.org/officeDocument/2006/relationships/hyperlink" Target="http://www.graverini.com/" TargetMode="External"/><Relationship Id="rId4" Type="http://schemas.openxmlformats.org/officeDocument/2006/relationships/hyperlink" Target="Elena.pptx" TargetMode="External"/><Relationship Id="rId9" Type="http://schemas.openxmlformats.org/officeDocument/2006/relationships/hyperlink" Target="Ceneo.pptx" TargetMode="External"/><Relationship Id="rId14" Type="http://schemas.openxmlformats.org/officeDocument/2006/relationships/hyperlink" Target="Discorso%20di%20Aiace.pptx" TargetMode="External"/><Relationship Id="rId22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2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12.4-13.622</a:t>
            </a:r>
          </a:p>
          <a:p>
            <a:pPr>
              <a:lnSpc>
                <a:spcPct val="115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Ai funerali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Esaco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è presente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Paride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con il rapimento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Elena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dà inizio alla guerra (12.4-6).</a:t>
            </a: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5" action="ppaction://hlinkpres?slideindex=1&amp;slidetitle="/>
              </a:rPr>
              <a:t>Calcante; partenza da Aulide </a:t>
            </a:r>
            <a:r>
              <a:rPr lang="it-IT" sz="1800" dirty="0">
                <a:solidFill>
                  <a:schemeClr val="tx1"/>
                </a:solidFill>
              </a:rPr>
              <a:t>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</a:t>
            </a:r>
            <a:r>
              <a:rPr lang="it-IT" sz="1800" dirty="0">
                <a:solidFill>
                  <a:schemeClr val="tx1"/>
                </a:solidFill>
              </a:rPr>
              <a:t>11-38)</a:t>
            </a: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6" action="ppaction://hlinkpres?slideindex=1&amp;slidetitle="/>
              </a:rPr>
              <a:t>Primi scontri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</a:t>
            </a:r>
            <a:r>
              <a:rPr lang="it-IT" sz="1800" dirty="0">
                <a:solidFill>
                  <a:schemeClr val="tx1"/>
                </a:solidFill>
              </a:rPr>
              <a:t>39-74)</a:t>
            </a: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7" action="ppaction://hlinkpres?slideindex=1&amp;slidetitle="/>
              </a:rPr>
              <a:t>Achille e </a:t>
            </a:r>
            <a:r>
              <a:rPr lang="it-IT" sz="1800" dirty="0" err="1">
                <a:solidFill>
                  <a:schemeClr val="tx1"/>
                </a:solidFill>
                <a:hlinkClick r:id="rId7" action="ppaction://hlinkpres?slideindex=1&amp;slidetitle="/>
              </a:rPr>
              <a:t>Cicno</a:t>
            </a:r>
            <a:r>
              <a:rPr lang="it-IT" sz="1800" dirty="0">
                <a:solidFill>
                  <a:schemeClr val="tx1"/>
                </a:solidFill>
                <a:hlinkClick r:id="rId7" action="ppaction://hlinkpres?slideindex=1&amp;slidetitle="/>
              </a:rPr>
              <a:t> </a:t>
            </a:r>
            <a:r>
              <a:rPr lang="it-IT" sz="1800" dirty="0">
                <a:solidFill>
                  <a:schemeClr val="tx1"/>
                </a:solidFill>
              </a:rPr>
              <a:t>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</a:t>
            </a:r>
            <a:r>
              <a:rPr lang="it-IT" sz="1800" dirty="0">
                <a:solidFill>
                  <a:schemeClr val="tx1"/>
                </a:solidFill>
              </a:rPr>
              <a:t>75-145)</a:t>
            </a: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8" action="ppaction://hlinkpres?slideindex=1&amp;slidetitle="/>
              </a:rPr>
              <a:t>Tregua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</a:t>
            </a:r>
            <a:r>
              <a:rPr lang="it-IT" sz="1800" dirty="0">
                <a:solidFill>
                  <a:schemeClr val="tx1"/>
                </a:solidFill>
              </a:rPr>
              <a:t>146-579)</a:t>
            </a:r>
          </a:p>
          <a:p>
            <a:pPr marL="432000"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9" action="ppaction://hlinkpres?slideindex=1&amp;slidetitle="/>
              </a:rPr>
              <a:t>Ceneo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</a:t>
            </a:r>
            <a:r>
              <a:rPr lang="it-IT" sz="1800" dirty="0">
                <a:solidFill>
                  <a:schemeClr val="tx1"/>
                </a:solidFill>
              </a:rPr>
              <a:t>171-209)</a:t>
            </a:r>
          </a:p>
          <a:p>
            <a:pPr marL="432000"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10" action="ppaction://hlinkpres?slideindex=1&amp;slidetitle="/>
              </a:rPr>
              <a:t>Ceneo e la Centauromachia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</a:t>
            </a:r>
            <a:r>
              <a:rPr lang="it-IT" sz="1800" dirty="0">
                <a:solidFill>
                  <a:schemeClr val="tx1"/>
                </a:solidFill>
              </a:rPr>
              <a:t>210-535)</a:t>
            </a:r>
          </a:p>
          <a:p>
            <a:pPr marL="432000"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11" action="ppaction://hlinkpres?slideindex=1&amp;slidetitle="/>
              </a:rPr>
              <a:t>Ercole e i figli di </a:t>
            </a:r>
            <a:r>
              <a:rPr lang="it-IT" sz="1800" dirty="0" err="1">
                <a:solidFill>
                  <a:schemeClr val="tx1"/>
                </a:solidFill>
                <a:hlinkClick r:id="rId11" action="ppaction://hlinkpres?slideindex=1&amp;slidetitle="/>
              </a:rPr>
              <a:t>Neleo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</a:t>
            </a:r>
            <a:r>
              <a:rPr lang="it-IT" sz="1800" dirty="0">
                <a:solidFill>
                  <a:schemeClr val="tx1"/>
                </a:solidFill>
              </a:rPr>
              <a:t>542-576)</a:t>
            </a: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12" action="ppaction://hlinkpres?slideindex=1&amp;slidetitle="/>
              </a:rPr>
              <a:t>Morte di Achille</a:t>
            </a:r>
            <a:r>
              <a:rPr lang="it-IT" sz="1800" dirty="0">
                <a:solidFill>
                  <a:schemeClr val="tx1"/>
                </a:solidFill>
              </a:rPr>
              <a:t> (12.580-619)</a:t>
            </a: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13" action="ppaction://hlinkpres?slideindex=1&amp;slidetitle="/>
              </a:rPr>
              <a:t>La contesa per le armi</a:t>
            </a:r>
            <a:r>
              <a:rPr lang="it-IT" sz="1800" dirty="0">
                <a:solidFill>
                  <a:schemeClr val="tx1"/>
                </a:solidFill>
              </a:rPr>
              <a:t> (12.620-13.398)</a:t>
            </a:r>
          </a:p>
          <a:p>
            <a:pPr marL="432000"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hlinkClick r:id="rId14" action="ppaction://hlinkpres?slideindex=1&amp;slidetitle="/>
              </a:rPr>
              <a:t>Discorso di Aiace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(13.5-122)</a:t>
            </a:r>
          </a:p>
          <a:p>
            <a:pPr marL="432000"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Discorso di 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(13.128-381)</a:t>
            </a:r>
          </a:p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Presa di Troia e partenza dei Greci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(13.399-428)</a:t>
            </a:r>
          </a:p>
          <a:p>
            <a:pPr>
              <a:lnSpc>
                <a:spcPct val="114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7" action="ppaction://hlinkpres?slideindex=1&amp;slidetitle="/>
              </a:rPr>
              <a:t>Polidoro, Polissena, Ecuba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(13.429-575)</a:t>
            </a:r>
          </a:p>
          <a:p>
            <a:pPr>
              <a:lnSpc>
                <a:spcPct val="114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8" action="ppaction://hlinkpres?slideindex=1&amp;slidetitle="/>
              </a:rPr>
              <a:t>Aurora, Memnone e le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8" action="ppaction://hlinkpres?slideindex=1&amp;slidetitle="/>
              </a:rPr>
              <a:t>Memnonidi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8" action="ppaction://hlinkpres?slideindex=1&amp;slidetitle=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(13.576-622)</a:t>
            </a:r>
          </a:p>
          <a:p>
            <a:pPr marL="216000">
              <a:lnSpc>
                <a:spcPct val="114000"/>
              </a:lnSpc>
            </a:pPr>
            <a:endParaRPr lang="it-IT" sz="1800" b="1" kern="100" dirty="0">
              <a:solidFill>
                <a:srgbClr val="0F4761"/>
              </a:solidFill>
              <a:effectLst/>
              <a:latin typeface="Aptos Display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32000"/>
            <a:endParaRPr lang="it-IT" sz="2000" dirty="0">
              <a:solidFill>
                <a:schemeClr val="tx1"/>
              </a:solidFill>
            </a:endParaRPr>
          </a:p>
          <a:p>
            <a:pPr>
              <a:lnSpc>
                <a:spcPct val="115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La guerra di Troia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2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90F871A-38B4-0C43-1C23-70F9413F38A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2398</TotalTime>
  <Words>145</Words>
  <Application>Microsoft Office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88</cp:revision>
  <dcterms:created xsi:type="dcterms:W3CDTF">2024-12-08T18:36:31Z</dcterms:created>
  <dcterms:modified xsi:type="dcterms:W3CDTF">2025-01-04T16:58:48Z</dcterms:modified>
</cp:coreProperties>
</file>