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ana.pptx" TargetMode="External"/><Relationship Id="rId13" Type="http://schemas.openxmlformats.org/officeDocument/2006/relationships/hyperlink" Target="Divinizzazione%20di%20Cesare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Pitagora.pptx" TargetMode="External"/><Relationship Id="rId7" Type="http://schemas.openxmlformats.org/officeDocument/2006/relationships/hyperlink" Target="Ippolito.pptx" TargetMode="External"/><Relationship Id="rId12" Type="http://schemas.openxmlformats.org/officeDocument/2006/relationships/hyperlink" Target="Culto%20di%20Esculapio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Numa%20Pompilio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utto%20di%20Egeria.pptx" TargetMode="External"/><Relationship Id="rId11" Type="http://schemas.openxmlformats.org/officeDocument/2006/relationships/hyperlink" Target="Cipo.pptx" TargetMode="External"/><Relationship Id="rId5" Type="http://schemas.openxmlformats.org/officeDocument/2006/relationships/hyperlink" Target="Egeria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Lancia%20di%20Romolo.pptx" TargetMode="External"/><Relationship Id="rId4" Type="http://schemas.openxmlformats.org/officeDocument/2006/relationships/hyperlink" Target="Miscelo.pptx" TargetMode="External"/><Relationship Id="rId9" Type="http://schemas.openxmlformats.org/officeDocument/2006/relationships/hyperlink" Target="Tagete.pptx" TargetMode="External"/><Relationship Id="rId14" Type="http://schemas.openxmlformats.org/officeDocument/2006/relationships/hyperlink" Target="Lodi%20di%20August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2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</a:rPr>
              <a:t>15.1-870 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</a:rPr>
              <a:t>Il primo re di Roma è </a:t>
            </a:r>
            <a:r>
              <a:rPr lang="it-IT" sz="1800" dirty="0">
                <a:solidFill>
                  <a:schemeClr val="tx1"/>
                </a:solidFill>
                <a:hlinkClick r:id="rId2" action="ppaction://hlinkpres?slideindex=1&amp;slidetitle="/>
              </a:rPr>
              <a:t>Numa Pompilio</a:t>
            </a:r>
            <a:r>
              <a:rPr lang="it-IT" sz="1800" dirty="0">
                <a:solidFill>
                  <a:schemeClr val="tx1"/>
                </a:solidFill>
              </a:rPr>
              <a:t> (1-484). Prima di diventare re va a Crotone e si istruisce da </a:t>
            </a:r>
            <a:r>
              <a:rPr lang="it-IT" sz="1800" dirty="0">
                <a:solidFill>
                  <a:schemeClr val="tx1"/>
                </a:solidFill>
                <a:hlinkClick r:id="rId3" action="ppaction://hlinkpres?slideindex=1&amp;slidetitle="/>
              </a:rPr>
              <a:t>Pitagora</a:t>
            </a:r>
            <a:r>
              <a:rPr lang="it-IT" sz="1800" dirty="0">
                <a:solidFill>
                  <a:schemeClr val="tx1"/>
                </a:solidFill>
              </a:rPr>
              <a:t>:</a:t>
            </a:r>
          </a:p>
          <a:p>
            <a:pPr marL="432000"/>
            <a:r>
              <a:rPr lang="it-IT" sz="1800" dirty="0">
                <a:solidFill>
                  <a:schemeClr val="tx1"/>
                </a:solidFill>
                <a:hlinkClick r:id="rId4" action="ppaction://hlinkpres?slideindex=1&amp;slidetitle="/>
              </a:rPr>
              <a:t>Miscelo e la fondazione di Crotone </a:t>
            </a:r>
            <a:r>
              <a:rPr lang="it-IT" sz="1800" dirty="0">
                <a:solidFill>
                  <a:schemeClr val="tx1"/>
                </a:solidFill>
              </a:rPr>
              <a:t>(12-59)</a:t>
            </a:r>
          </a:p>
          <a:p>
            <a:pPr marL="432000"/>
            <a:r>
              <a:rPr lang="it-IT" sz="1800" dirty="0">
                <a:solidFill>
                  <a:schemeClr val="tx1"/>
                </a:solidFill>
                <a:hlinkClick r:id="rId3" action="ppaction://hlinkpres?slideindex=1&amp;slidetitle="/>
              </a:rPr>
              <a:t>Pitagora</a:t>
            </a:r>
            <a:r>
              <a:rPr lang="it-IT" sz="1800" dirty="0">
                <a:solidFill>
                  <a:schemeClr val="tx1"/>
                </a:solidFill>
              </a:rPr>
              <a:t> (60-478)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Poi Numa torna nel lazio e accetta di diventare re. Sposa la ninfa </a:t>
            </a:r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Egeria</a:t>
            </a:r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; insegna ai Romani i riti sacrificali e le opere di pace (479-484). Alla sua morte, la moglie </a:t>
            </a:r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Egeria</a:t>
            </a:r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si dispera:</a:t>
            </a:r>
          </a:p>
          <a:p>
            <a:pPr marL="432000"/>
            <a:r>
              <a:rPr lang="it-IT" sz="1800" dirty="0">
                <a:solidFill>
                  <a:schemeClr val="tx1"/>
                </a:solidFill>
                <a:hlinkClick r:id="rId6" action="ppaction://hlinkpres?slideindex=1&amp;slidetitle="/>
              </a:rPr>
              <a:t>Il lutto di Egeria</a:t>
            </a:r>
            <a:r>
              <a:rPr lang="it-IT" sz="1800" dirty="0">
                <a:solidFill>
                  <a:schemeClr val="tx1"/>
                </a:solidFill>
              </a:rPr>
              <a:t> (487-551)</a:t>
            </a:r>
          </a:p>
          <a:p>
            <a:r>
              <a:rPr lang="it-IT" dirty="0">
                <a:solidFill>
                  <a:schemeClr val="tx1"/>
                </a:solidFill>
              </a:rPr>
              <a:t>Il vecchio </a:t>
            </a:r>
            <a:r>
              <a:rPr lang="it-IT" dirty="0" err="1">
                <a:solidFill>
                  <a:schemeClr val="tx1"/>
                </a:solidFill>
              </a:rPr>
              <a:t>Virbio</a:t>
            </a:r>
            <a:r>
              <a:rPr lang="it-IT" dirty="0">
                <a:solidFill>
                  <a:schemeClr val="tx1"/>
                </a:solidFill>
              </a:rPr>
              <a:t> cerca di consolarla raccontando la sua storia:</a:t>
            </a:r>
            <a:endParaRPr lang="it-IT" sz="1800" dirty="0">
              <a:solidFill>
                <a:schemeClr val="tx1"/>
              </a:solidFill>
            </a:endParaRPr>
          </a:p>
          <a:p>
            <a:pPr lvl="1"/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Virbio-Ippolito</a:t>
            </a:r>
            <a:r>
              <a:rPr lang="it-IT" dirty="0">
                <a:solidFill>
                  <a:schemeClr val="tx1"/>
                </a:solidFill>
              </a:rPr>
              <a:t> (497-546)</a:t>
            </a:r>
          </a:p>
          <a:p>
            <a:r>
              <a:rPr lang="it-IT" dirty="0">
                <a:solidFill>
                  <a:schemeClr val="tx1"/>
                </a:solidFill>
              </a:rPr>
              <a:t>Ma </a:t>
            </a:r>
            <a:r>
              <a:rPr lang="it-IT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Egeria</a:t>
            </a:r>
            <a:r>
              <a:rPr lang="it-IT" dirty="0">
                <a:solidFill>
                  <a:schemeClr val="tx1"/>
                </a:solidFill>
              </a:rPr>
              <a:t> non si lascia consolare, e </a:t>
            </a: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Diana</a:t>
            </a:r>
            <a:r>
              <a:rPr lang="it-IT" dirty="0">
                <a:solidFill>
                  <a:schemeClr val="tx1"/>
                </a:solidFill>
              </a:rPr>
              <a:t> la trasforma in </a:t>
            </a:r>
            <a:r>
              <a:rPr lang="it-IT" b="1" dirty="0">
                <a:solidFill>
                  <a:schemeClr val="tx1"/>
                </a:solidFill>
              </a:rPr>
              <a:t>sorgente</a:t>
            </a:r>
            <a:r>
              <a:rPr lang="it-IT" dirty="0">
                <a:solidFill>
                  <a:schemeClr val="tx1"/>
                </a:solidFill>
              </a:rPr>
              <a:t>, con grande stupore delle ninfe.</a:t>
            </a:r>
          </a:p>
          <a:p>
            <a:r>
              <a:rPr lang="it-IT" dirty="0">
                <a:solidFill>
                  <a:schemeClr val="tx1"/>
                </a:solidFill>
              </a:rPr>
              <a:t>Il loro stupore è simile a quello che provarono </a:t>
            </a: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Tagete</a:t>
            </a:r>
            <a:r>
              <a:rPr lang="it-IT" dirty="0">
                <a:solidFill>
                  <a:schemeClr val="tx1"/>
                </a:solidFill>
              </a:rPr>
              <a:t> (553-559), </a:t>
            </a:r>
            <a:r>
              <a:rPr lang="it-IT" dirty="0">
                <a:solidFill>
                  <a:schemeClr val="tx1"/>
                </a:solidFill>
                <a:hlinkClick r:id="rId10" action="ppaction://hlinkpres?slideindex=1&amp;slidetitle="/>
              </a:rPr>
              <a:t>Romolo </a:t>
            </a:r>
            <a:r>
              <a:rPr lang="it-IT" dirty="0">
                <a:solidFill>
                  <a:schemeClr val="tx1"/>
                </a:solidFill>
              </a:rPr>
              <a:t>(560-564), e </a:t>
            </a:r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11" action="ppaction://hlinkpres?slideindex=1&amp;slidetitle="/>
              </a:rPr>
              <a:t>Cipo</a:t>
            </a:r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(565-621)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12" action="ppaction://hlinkpres?slideindex=1&amp;slidetitle="/>
              </a:rPr>
              <a:t>Introduzione a Roma del culto di Esculapio</a:t>
            </a:r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(622-744)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13" action="ppaction://hlinkpres?slideindex=1&amp;slidetitle="/>
              </a:rPr>
              <a:t>Divinizzazione di Cesare</a:t>
            </a:r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(745-851)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14" action="ppaction://hlinkpres?slideindex=1&amp;slidetitle="/>
              </a:rPr>
              <a:t>Lodi di Augusto e preghiera</a:t>
            </a:r>
            <a:r>
              <a:rPr lang="it-IT" sz="1800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(855-870)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Roma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03B695E-FA76-2F6B-58DE-497E092E0E4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189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113</cp:revision>
  <dcterms:created xsi:type="dcterms:W3CDTF">2024-12-08T18:36:31Z</dcterms:created>
  <dcterms:modified xsi:type="dcterms:W3CDTF">2025-01-06T18:43:56Z</dcterms:modified>
</cp:coreProperties>
</file>