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130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latinopratico.it/" TargetMode="External"/><Relationship Id="rId2" Type="http://schemas.openxmlformats.org/officeDocument/2006/relationships/hyperlink" Target="http://www.graverini.com/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>
            <a:spLocks/>
          </p:cNvSpPr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792000" rIns="360000" bIns="360000" numCol="1" spcCol="360000" rtlCol="0" anchor="t" anchorCtr="0"/>
          <a:lstStyle/>
          <a:p>
            <a:pPr>
              <a:lnSpc>
                <a:spcPct val="115000"/>
              </a:lnSpc>
            </a:pPr>
            <a:r>
              <a:rPr lang="it-IT" sz="2000" b="1" dirty="0">
                <a:solidFill>
                  <a:schemeClr val="tx1"/>
                </a:solidFill>
              </a:rPr>
              <a:t>15.871-879</a:t>
            </a:r>
          </a:p>
          <a:p>
            <a:endParaRPr lang="it-IT" sz="1800" b="1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324000" y="1062955"/>
            <a:ext cx="115887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Epilogo</a:t>
            </a: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2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3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4" name="Sottotitolo scheda">
            <a:extLst>
              <a:ext uri="{FF2B5EF4-FFF2-40B4-BE49-F238E27FC236}">
                <a16:creationId xmlns:a16="http://schemas.microsoft.com/office/drawing/2014/main" id="{5B4CA73F-1D37-77F1-6FE9-3C0944D007D4}"/>
              </a:ext>
            </a:extLst>
          </p:cNvPr>
          <p:cNvSpPr txBox="1"/>
          <p:nvPr/>
        </p:nvSpPr>
        <p:spPr>
          <a:xfrm>
            <a:off x="324000" y="1498819"/>
            <a:ext cx="115856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pic>
        <p:nvPicPr>
          <p:cNvPr id="5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70EA3E15-EF05-CCEC-7D71-9E05A2A9D69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" name="B_Latino">
            <a:extLst>
              <a:ext uri="{FF2B5EF4-FFF2-40B4-BE49-F238E27FC236}">
                <a16:creationId xmlns:a16="http://schemas.microsoft.com/office/drawing/2014/main" id="{07B5C2D2-6F62-D9E5-58BA-6AA49A2591F1}"/>
              </a:ext>
            </a:extLst>
          </p:cNvPr>
          <p:cNvSpPr/>
          <p:nvPr/>
        </p:nvSpPr>
        <p:spPr>
          <a:xfrm>
            <a:off x="986188" y="3204000"/>
            <a:ext cx="1056744" cy="360000"/>
          </a:xfrm>
          <a:prstGeom prst="roundRect">
            <a:avLst/>
          </a:prstGeom>
          <a:solidFill>
            <a:srgbClr val="E97132">
              <a:lumMod val="60000"/>
              <a:lumOff val="40000"/>
            </a:srgbClr>
          </a:solidFill>
          <a:ln w="19050" cap="flat" cmpd="sng" algn="ctr">
            <a:noFill/>
            <a:prstDash val="solid"/>
            <a:miter lim="800000"/>
          </a:ln>
          <a:effectLst/>
        </p:spPr>
        <p:txBody>
          <a:bodyPr lIns="36000" rIns="3600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6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Latino</a:t>
            </a:r>
          </a:p>
        </p:txBody>
      </p:sp>
      <p:sp>
        <p:nvSpPr>
          <p:cNvPr id="6" name="B_Italiano">
            <a:extLst>
              <a:ext uri="{FF2B5EF4-FFF2-40B4-BE49-F238E27FC236}">
                <a16:creationId xmlns:a16="http://schemas.microsoft.com/office/drawing/2014/main" id="{D2AD36B1-8D29-858C-A4FC-522E924ACB13}"/>
              </a:ext>
            </a:extLst>
          </p:cNvPr>
          <p:cNvSpPr/>
          <p:nvPr/>
        </p:nvSpPr>
        <p:spPr>
          <a:xfrm>
            <a:off x="995834" y="3600000"/>
            <a:ext cx="1056744" cy="360000"/>
          </a:xfrm>
          <a:prstGeom prst="roundRect">
            <a:avLst/>
          </a:prstGeom>
          <a:solidFill>
            <a:srgbClr val="E97132">
              <a:lumMod val="60000"/>
              <a:lumOff val="40000"/>
            </a:srgbClr>
          </a:solidFill>
          <a:ln w="19050" cap="flat" cmpd="sng" algn="ctr">
            <a:noFill/>
            <a:prstDash val="solid"/>
            <a:miter lim="800000"/>
          </a:ln>
          <a:effectLst/>
        </p:spPr>
        <p:txBody>
          <a:bodyPr lIns="36000" rIns="3600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6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Italiano</a:t>
            </a:r>
          </a:p>
        </p:txBody>
      </p:sp>
      <p:sp>
        <p:nvSpPr>
          <p:cNvPr id="7" name="Sel_Latino">
            <a:extLst>
              <a:ext uri="{FF2B5EF4-FFF2-40B4-BE49-F238E27FC236}">
                <a16:creationId xmlns:a16="http://schemas.microsoft.com/office/drawing/2014/main" id="{F7201E43-8FBF-955D-918F-2C5E7DF8150D}"/>
              </a:ext>
            </a:extLst>
          </p:cNvPr>
          <p:cNvSpPr/>
          <p:nvPr/>
        </p:nvSpPr>
        <p:spPr>
          <a:xfrm>
            <a:off x="986187" y="3204000"/>
            <a:ext cx="1056744" cy="360000"/>
          </a:xfrm>
          <a:prstGeom prst="roundRect">
            <a:avLst/>
          </a:prstGeom>
          <a:solidFill>
            <a:srgbClr val="C00000">
              <a:alpha val="45000"/>
            </a:srgbClr>
          </a:solidFill>
          <a:ln w="19050" cap="flat" cmpd="sng" algn="ctr">
            <a:noFill/>
            <a:prstDash val="solid"/>
            <a:miter lim="800000"/>
          </a:ln>
          <a:effectLst/>
        </p:spPr>
        <p:txBody>
          <a:bodyPr lIns="36000" rIns="3600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6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Latino</a:t>
            </a:r>
          </a:p>
        </p:txBody>
      </p:sp>
      <p:sp>
        <p:nvSpPr>
          <p:cNvPr id="8" name="Sel_Italiano">
            <a:extLst>
              <a:ext uri="{FF2B5EF4-FFF2-40B4-BE49-F238E27FC236}">
                <a16:creationId xmlns:a16="http://schemas.microsoft.com/office/drawing/2014/main" id="{6A08E14E-09AC-E91D-BF56-FFC20791120B}"/>
              </a:ext>
            </a:extLst>
          </p:cNvPr>
          <p:cNvSpPr/>
          <p:nvPr/>
        </p:nvSpPr>
        <p:spPr>
          <a:xfrm>
            <a:off x="995833" y="3600000"/>
            <a:ext cx="1056744" cy="360000"/>
          </a:xfrm>
          <a:prstGeom prst="roundRect">
            <a:avLst/>
          </a:prstGeom>
          <a:solidFill>
            <a:srgbClr val="C00000">
              <a:alpha val="45000"/>
            </a:srgbClr>
          </a:solidFill>
          <a:ln w="19050" cap="flat" cmpd="sng" algn="ctr">
            <a:noFill/>
            <a:prstDash val="solid"/>
            <a:miter lim="800000"/>
          </a:ln>
          <a:effectLst/>
        </p:spPr>
        <p:txBody>
          <a:bodyPr lIns="36000" rIns="3600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6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Italiano</a:t>
            </a:r>
          </a:p>
        </p:txBody>
      </p:sp>
      <p:sp>
        <p:nvSpPr>
          <p:cNvPr id="9" name="Testo_Italiano">
            <a:extLst>
              <a:ext uri="{FF2B5EF4-FFF2-40B4-BE49-F238E27FC236}">
                <a16:creationId xmlns:a16="http://schemas.microsoft.com/office/drawing/2014/main" id="{177515DA-40D2-7EA6-65A2-68E19E6007EB}"/>
              </a:ext>
            </a:extLst>
          </p:cNvPr>
          <p:cNvSpPr txBox="1"/>
          <p:nvPr/>
        </p:nvSpPr>
        <p:spPr>
          <a:xfrm>
            <a:off x="2772000" y="2340000"/>
            <a:ext cx="7849265" cy="3416320"/>
          </a:xfrm>
          <a:prstGeom prst="rect">
            <a:avLst/>
          </a:prstGeom>
          <a:noFill/>
        </p:spPr>
        <p:txBody>
          <a:bodyPr wrap="none" lIns="0" rtlCol="0">
            <a:spAutoFit/>
          </a:bodyPr>
          <a:lstStyle/>
          <a:p>
            <a:pPr marL="180000" lvl="2">
              <a:spcBef>
                <a:spcPts val="1800"/>
              </a:spcBef>
            </a:pPr>
            <a:r>
              <a:rPr lang="it-IT" sz="1800">
                <a:solidFill>
                  <a:schemeClr val="tx1"/>
                </a:solidFill>
              </a:rPr>
              <a:t>Ho ormai compiuto un’opera, che non potranno cancellare		871</a:t>
            </a:r>
          </a:p>
          <a:p>
            <a:pPr marL="180000" lvl="2"/>
            <a:r>
              <a:rPr lang="it-IT" sz="1800">
                <a:solidFill>
                  <a:schemeClr val="tx1"/>
                </a:solidFill>
              </a:rPr>
              <a:t>né l’ira di Giove, né il fuoco, né il ferro, né il tempo divoratore.</a:t>
            </a:r>
          </a:p>
          <a:p>
            <a:pPr marL="180000" lvl="2"/>
            <a:r>
              <a:rPr lang="it-IT" sz="1800">
                <a:solidFill>
                  <a:schemeClr val="tx1"/>
                </a:solidFill>
              </a:rPr>
              <a:t>Quando vorrà, quel giorno che ha potere solo su questo corpo,</a:t>
            </a:r>
          </a:p>
          <a:p>
            <a:pPr marL="180000" lvl="2"/>
            <a:r>
              <a:rPr lang="it-IT" sz="1800">
                <a:solidFill>
                  <a:schemeClr val="tx1"/>
                </a:solidFill>
              </a:rPr>
              <a:t>ponga pure fine alla durata – che io ignoro – della mia vita:</a:t>
            </a:r>
          </a:p>
          <a:p>
            <a:pPr marL="180000" lvl="2"/>
            <a:r>
              <a:rPr lang="it-IT" sz="1800">
                <a:solidFill>
                  <a:schemeClr val="tx1"/>
                </a:solidFill>
              </a:rPr>
              <a:t>la parte migliore di me mi trasporterà più in alto			875</a:t>
            </a:r>
          </a:p>
          <a:p>
            <a:pPr marL="180000" lvl="2"/>
            <a:r>
              <a:rPr lang="it-IT" sz="1800">
                <a:solidFill>
                  <a:schemeClr val="tx1"/>
                </a:solidFill>
              </a:rPr>
              <a:t>delle stelle, e il mio nome resterà indelebile.</a:t>
            </a:r>
          </a:p>
          <a:p>
            <a:pPr marL="180000" lvl="2"/>
            <a:r>
              <a:rPr lang="it-IT" sz="1800">
                <a:solidFill>
                  <a:schemeClr val="tx1"/>
                </a:solidFill>
              </a:rPr>
              <a:t>E dovunque si estende la potenza romana sulle terre domate,</a:t>
            </a:r>
          </a:p>
          <a:p>
            <a:pPr marL="180000" lvl="2"/>
            <a:r>
              <a:rPr lang="it-IT" sz="1800">
                <a:solidFill>
                  <a:schemeClr val="tx1"/>
                </a:solidFill>
              </a:rPr>
              <a:t>sarò letto dalla gente, e per tutti i secoli, grazie alla fama,</a:t>
            </a:r>
          </a:p>
          <a:p>
            <a:pPr marL="180000" lvl="2"/>
            <a:r>
              <a:rPr lang="it-IT" sz="1800">
                <a:solidFill>
                  <a:schemeClr val="tx1"/>
                </a:solidFill>
              </a:rPr>
              <a:t>se c’è qualcosa di vero nelle profezie dei poeti, vivrò.</a:t>
            </a:r>
          </a:p>
          <a:p>
            <a:pPr marL="180000" lvl="2"/>
            <a:endParaRPr lang="it-IT" sz="1800">
              <a:solidFill>
                <a:schemeClr val="tx1"/>
              </a:solidFill>
            </a:endParaRPr>
          </a:p>
          <a:p>
            <a:pPr marL="180000" lvl="2"/>
            <a:r>
              <a:rPr lang="it-IT" sz="1800">
                <a:solidFill>
                  <a:schemeClr val="tx1"/>
                </a:solidFill>
              </a:rPr>
              <a:t>				Trad. Gioacchino Chiarini</a:t>
            </a:r>
          </a:p>
          <a:p>
            <a:endParaRPr lang="it-IT"/>
          </a:p>
        </p:txBody>
      </p:sp>
      <p:sp>
        <p:nvSpPr>
          <p:cNvPr id="10" name="Testo_latino">
            <a:extLst>
              <a:ext uri="{FF2B5EF4-FFF2-40B4-BE49-F238E27FC236}">
                <a16:creationId xmlns:a16="http://schemas.microsoft.com/office/drawing/2014/main" id="{7F4E1C62-4A23-0BC2-5805-B0E7C1EC2F8E}"/>
              </a:ext>
            </a:extLst>
          </p:cNvPr>
          <p:cNvSpPr txBox="1"/>
          <p:nvPr/>
        </p:nvSpPr>
        <p:spPr>
          <a:xfrm>
            <a:off x="2772000" y="2340000"/>
            <a:ext cx="8403429" cy="2862322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marL="180000" lvl="2"/>
            <a:r>
              <a:rPr lang="it-IT" sz="1800">
                <a:solidFill>
                  <a:schemeClr val="tx1"/>
                </a:solidFill>
              </a:rPr>
              <a:t>Iamque opus exegi, quod nec Iouis ira nec ignis			871</a:t>
            </a:r>
          </a:p>
          <a:p>
            <a:pPr marL="180000" lvl="2"/>
            <a:r>
              <a:rPr lang="it-IT" sz="1800">
                <a:solidFill>
                  <a:schemeClr val="tx1"/>
                </a:solidFill>
              </a:rPr>
              <a:t>nec poterit ferrum nec edax abolere uetustas.</a:t>
            </a:r>
          </a:p>
          <a:p>
            <a:pPr marL="180000" lvl="2"/>
            <a:r>
              <a:rPr lang="it-IT" sz="1800">
                <a:solidFill>
                  <a:schemeClr val="tx1"/>
                </a:solidFill>
              </a:rPr>
              <a:t>cum uolet, illa dies, quae nil nisi corporis huius</a:t>
            </a:r>
          </a:p>
          <a:p>
            <a:pPr marL="180000" lvl="2"/>
            <a:r>
              <a:rPr lang="it-IT" sz="1800">
                <a:solidFill>
                  <a:schemeClr val="tx1"/>
                </a:solidFill>
              </a:rPr>
              <a:t>ius habet, incerti spatium mihi finiat aeui;</a:t>
            </a:r>
          </a:p>
          <a:p>
            <a:pPr marL="180000" lvl="2"/>
            <a:r>
              <a:rPr lang="it-IT" sz="1800">
                <a:solidFill>
                  <a:schemeClr val="tx1"/>
                </a:solidFill>
              </a:rPr>
              <a:t>parte tamen meliore mei super alta perennis				875</a:t>
            </a:r>
          </a:p>
          <a:p>
            <a:pPr marL="180000" lvl="2"/>
            <a:r>
              <a:rPr lang="it-IT" sz="1800">
                <a:solidFill>
                  <a:schemeClr val="tx1"/>
                </a:solidFill>
              </a:rPr>
              <a:t>astra ferar, nomenque erit indelebile nostrum;</a:t>
            </a:r>
          </a:p>
          <a:p>
            <a:pPr marL="180000" lvl="2"/>
            <a:r>
              <a:rPr lang="it-IT" sz="1800">
                <a:solidFill>
                  <a:schemeClr val="tx1"/>
                </a:solidFill>
              </a:rPr>
              <a:t>quaque patet domitis Romana potentia terris</a:t>
            </a:r>
          </a:p>
          <a:p>
            <a:pPr marL="180000" lvl="2"/>
            <a:r>
              <a:rPr lang="it-IT" sz="1800">
                <a:solidFill>
                  <a:schemeClr val="tx1"/>
                </a:solidFill>
              </a:rPr>
              <a:t>ore legar populi, perque omnia saecula fama</a:t>
            </a:r>
          </a:p>
          <a:p>
            <a:pPr marL="180000" lvl="2"/>
            <a:r>
              <a:rPr lang="it-IT" sz="1800">
                <a:solidFill>
                  <a:schemeClr val="tx1"/>
                </a:solidFill>
              </a:rPr>
              <a:t>(si quid habent ueri uatum praesagia) uiuam.</a:t>
            </a:r>
          </a:p>
          <a:p>
            <a:pPr marL="180000" lvl="2"/>
            <a:r>
              <a:rPr lang="it-IT" sz="1800">
                <a:solidFill>
                  <a:schemeClr val="tx1"/>
                </a:solidFill>
              </a:rPr>
              <a:t>				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1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16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17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7" grpId="15" animBg="1"/>
      <p:bldP spid="7" grpId="16" animBg="1"/>
      <p:bldP spid="7" grpId="17" animBg="1"/>
      <p:bldP spid="8" grpId="0" animBg="1"/>
      <p:bldP spid="8" grpId="1" animBg="1"/>
      <p:bldP spid="9" grpId="0"/>
      <p:bldP spid="9" grpId="1"/>
      <p:bldP spid="10" grpId="0"/>
      <p:bldP spid="10" grpId="1"/>
      <p:bldP spid="10" grpId="2"/>
    </p:bldLst>
  </p:timing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3111</TotalTime>
  <Words>245</Words>
  <Application>Microsoft Office PowerPoint</Application>
  <PresentationFormat>Widescreen</PresentationFormat>
  <Paragraphs>29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117</cp:revision>
  <dcterms:created xsi:type="dcterms:W3CDTF">2024-12-08T18:36:31Z</dcterms:created>
  <dcterms:modified xsi:type="dcterms:W3CDTF">2025-01-06T17:34:11Z</dcterms:modified>
</cp:coreProperties>
</file>