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08/01/2025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08/01/2025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08/01/2025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08/01/2025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08/01/2025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08/01/2025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08/01/2025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08/01/2025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08/01/2025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08/01/2025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08/01/2025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08/01/2025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Cerere.pptx" TargetMode="External"/><Relationship Id="rId13" Type="http://schemas.openxmlformats.org/officeDocument/2006/relationships/hyperlink" Target="Sirene.pptx" TargetMode="External"/><Relationship Id="rId18" Type="http://schemas.openxmlformats.org/officeDocument/2006/relationships/hyperlink" Target="Ciane.pptx" TargetMode="External"/><Relationship Id="rId3" Type="http://schemas.openxmlformats.org/officeDocument/2006/relationships/hyperlink" Target="Minerva%20e%20le%20Muse.pptx" TargetMode="External"/><Relationship Id="rId7" Type="http://schemas.openxmlformats.org/officeDocument/2006/relationships/image" Target="../media/image2.svg"/><Relationship Id="rId12" Type="http://schemas.openxmlformats.org/officeDocument/2006/relationships/hyperlink" Target="Ascalafo.pptx" TargetMode="External"/><Relationship Id="rId17" Type="http://schemas.openxmlformats.org/officeDocument/2006/relationships/hyperlink" Target="Cupido.pptx" TargetMode="External"/><Relationship Id="rId2" Type="http://schemas.openxmlformats.org/officeDocument/2006/relationships/hyperlink" Target="Contesa%20di%20Muse%20e%20Pieridi.pptx" TargetMode="External"/><Relationship Id="rId16" Type="http://schemas.openxmlformats.org/officeDocument/2006/relationships/hyperlink" Target="Venere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png"/><Relationship Id="rId11" Type="http://schemas.openxmlformats.org/officeDocument/2006/relationships/hyperlink" Target="Giove.pptx" TargetMode="External"/><Relationship Id="rId5" Type="http://schemas.openxmlformats.org/officeDocument/2006/relationships/hyperlink" Target="http://www.latinopratico.it/" TargetMode="External"/><Relationship Id="rId15" Type="http://schemas.openxmlformats.org/officeDocument/2006/relationships/hyperlink" Target="Calliope.pptx" TargetMode="External"/><Relationship Id="rId10" Type="http://schemas.openxmlformats.org/officeDocument/2006/relationships/hyperlink" Target="Plutone.pptx" TargetMode="External"/><Relationship Id="rId4" Type="http://schemas.openxmlformats.org/officeDocument/2006/relationships/hyperlink" Target="http://www.graverini.com/" TargetMode="External"/><Relationship Id="rId9" Type="http://schemas.openxmlformats.org/officeDocument/2006/relationships/hyperlink" Target="Aretusa.pptx" TargetMode="External"/><Relationship Id="rId14" Type="http://schemas.openxmlformats.org/officeDocument/2006/relationships/hyperlink" Target="Trittolemo%20e%20Linco.pptx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>
            <a:spLocks/>
          </p:cNvSpPr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576000" rIns="360000" bIns="360000" numCol="1" spcCol="360000" rtlCol="0" anchor="t" anchorCtr="0"/>
          <a:lstStyle/>
          <a:p>
            <a:r>
              <a:rPr lang="it-IT" sz="2000" b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5.341-661. </a:t>
            </a:r>
            <a:r>
              <a:rPr lang="it-IT" sz="20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Fa parte di </a:t>
            </a:r>
            <a:r>
              <a:rPr lang="it-IT" sz="20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Contesa tra Muse e Pieridi</a:t>
            </a:r>
            <a:r>
              <a:rPr lang="it-IT" sz="20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a sua volta parte di </a:t>
            </a:r>
            <a:r>
              <a:rPr lang="it-IT" sz="20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Minerva e le Muse</a:t>
            </a:r>
            <a:r>
              <a:rPr lang="it-IT" sz="20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</a:t>
            </a:r>
          </a:p>
          <a:p>
            <a:endParaRPr lang="it-IT" sz="1800" b="1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324000" y="1062955"/>
            <a:ext cx="115887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>
                <a:solidFill>
                  <a:schemeClr val="tx1"/>
                </a:solidFill>
              </a:rPr>
              <a:t>Il ratto di Proserpina</a:t>
            </a:r>
            <a:endParaRPr lang="it-IT" sz="2400" b="1" dirty="0">
              <a:solidFill>
                <a:schemeClr val="tx1"/>
              </a:solidFill>
            </a:endParaRP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4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5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4" name="Sottotitolo scheda">
            <a:extLst>
              <a:ext uri="{FF2B5EF4-FFF2-40B4-BE49-F238E27FC236}">
                <a16:creationId xmlns:a16="http://schemas.microsoft.com/office/drawing/2014/main" id="{5B4CA73F-1D37-77F1-6FE9-3C0944D007D4}"/>
              </a:ext>
            </a:extLst>
          </p:cNvPr>
          <p:cNvSpPr txBox="1"/>
          <p:nvPr/>
        </p:nvSpPr>
        <p:spPr>
          <a:xfrm>
            <a:off x="324000" y="1498819"/>
            <a:ext cx="115856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pic>
        <p:nvPicPr>
          <p:cNvPr id="5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70EA3E15-EF05-CCEC-7D71-9E05A2A9D69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" name="B_Pag. 1">
            <a:extLst>
              <a:ext uri="{FF2B5EF4-FFF2-40B4-BE49-F238E27FC236}">
                <a16:creationId xmlns:a16="http://schemas.microsoft.com/office/drawing/2014/main" id="{07B5C2D2-6F62-D9E5-58BA-6AA49A2591F1}"/>
              </a:ext>
            </a:extLst>
          </p:cNvPr>
          <p:cNvSpPr/>
          <p:nvPr/>
        </p:nvSpPr>
        <p:spPr>
          <a:xfrm>
            <a:off x="550760" y="3204000"/>
            <a:ext cx="832966" cy="360000"/>
          </a:xfrm>
          <a:prstGeom prst="roundRect">
            <a:avLst/>
          </a:prstGeom>
          <a:solidFill>
            <a:srgbClr val="E97132">
              <a:lumMod val="60000"/>
              <a:lumOff val="40000"/>
            </a:srgbClr>
          </a:solidFill>
          <a:ln w="19050" cap="flat" cmpd="sng" algn="ctr">
            <a:noFill/>
            <a:prstDash val="solid"/>
            <a:miter lim="800000"/>
          </a:ln>
          <a:effectLst/>
        </p:spPr>
        <p:txBody>
          <a:bodyPr lIns="36000" rIns="3600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6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Pag. 1</a:t>
            </a:r>
          </a:p>
        </p:txBody>
      </p:sp>
      <p:sp>
        <p:nvSpPr>
          <p:cNvPr id="6" name="B_Pag. 2">
            <a:extLst>
              <a:ext uri="{FF2B5EF4-FFF2-40B4-BE49-F238E27FC236}">
                <a16:creationId xmlns:a16="http://schemas.microsoft.com/office/drawing/2014/main" id="{D2AD36B1-8D29-858C-A4FC-522E924ACB13}"/>
              </a:ext>
            </a:extLst>
          </p:cNvPr>
          <p:cNvSpPr/>
          <p:nvPr/>
        </p:nvSpPr>
        <p:spPr>
          <a:xfrm>
            <a:off x="560406" y="3600000"/>
            <a:ext cx="832966" cy="360000"/>
          </a:xfrm>
          <a:prstGeom prst="roundRect">
            <a:avLst/>
          </a:prstGeom>
          <a:solidFill>
            <a:srgbClr val="E97132">
              <a:lumMod val="60000"/>
              <a:lumOff val="40000"/>
            </a:srgbClr>
          </a:solidFill>
          <a:ln w="19050" cap="flat" cmpd="sng" algn="ctr">
            <a:noFill/>
            <a:prstDash val="solid"/>
            <a:miter lim="800000"/>
          </a:ln>
          <a:effectLst/>
        </p:spPr>
        <p:txBody>
          <a:bodyPr lIns="36000" rIns="3600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6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Pag. 2</a:t>
            </a:r>
          </a:p>
        </p:txBody>
      </p:sp>
      <p:sp>
        <p:nvSpPr>
          <p:cNvPr id="7" name="Sel_Pag. 1">
            <a:extLst>
              <a:ext uri="{FF2B5EF4-FFF2-40B4-BE49-F238E27FC236}">
                <a16:creationId xmlns:a16="http://schemas.microsoft.com/office/drawing/2014/main" id="{F7201E43-8FBF-955D-918F-2C5E7DF8150D}"/>
              </a:ext>
            </a:extLst>
          </p:cNvPr>
          <p:cNvSpPr/>
          <p:nvPr/>
        </p:nvSpPr>
        <p:spPr>
          <a:xfrm>
            <a:off x="550759" y="3204000"/>
            <a:ext cx="832966" cy="360000"/>
          </a:xfrm>
          <a:prstGeom prst="roundRect">
            <a:avLst/>
          </a:prstGeom>
          <a:solidFill>
            <a:srgbClr val="C00000">
              <a:alpha val="45000"/>
            </a:srgbClr>
          </a:solidFill>
          <a:ln w="19050" cap="flat" cmpd="sng" algn="ctr">
            <a:noFill/>
            <a:prstDash val="solid"/>
            <a:miter lim="800000"/>
          </a:ln>
          <a:effectLst/>
        </p:spPr>
        <p:txBody>
          <a:bodyPr lIns="36000" rIns="3600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6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Pag. 1</a:t>
            </a:r>
          </a:p>
        </p:txBody>
      </p:sp>
      <p:sp>
        <p:nvSpPr>
          <p:cNvPr id="8" name="Sel_Pag. 2">
            <a:extLst>
              <a:ext uri="{FF2B5EF4-FFF2-40B4-BE49-F238E27FC236}">
                <a16:creationId xmlns:a16="http://schemas.microsoft.com/office/drawing/2014/main" id="{6A08E14E-09AC-E91D-BF56-FFC20791120B}"/>
              </a:ext>
            </a:extLst>
          </p:cNvPr>
          <p:cNvSpPr/>
          <p:nvPr/>
        </p:nvSpPr>
        <p:spPr>
          <a:xfrm>
            <a:off x="560405" y="3600000"/>
            <a:ext cx="832966" cy="360000"/>
          </a:xfrm>
          <a:prstGeom prst="roundRect">
            <a:avLst/>
          </a:prstGeom>
          <a:solidFill>
            <a:srgbClr val="C00000">
              <a:alpha val="45000"/>
            </a:srgbClr>
          </a:solidFill>
          <a:ln w="19050" cap="flat" cmpd="sng" algn="ctr">
            <a:noFill/>
            <a:prstDash val="solid"/>
            <a:miter lim="800000"/>
          </a:ln>
          <a:effectLst/>
        </p:spPr>
        <p:txBody>
          <a:bodyPr lIns="36000" rIns="3600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6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Pag. 2</a:t>
            </a:r>
          </a:p>
        </p:txBody>
      </p:sp>
      <p:sp>
        <p:nvSpPr>
          <p:cNvPr id="9" name="Testo Pag. 1">
            <a:extLst>
              <a:ext uri="{FF2B5EF4-FFF2-40B4-BE49-F238E27FC236}">
                <a16:creationId xmlns:a16="http://schemas.microsoft.com/office/drawing/2014/main" id="{177515DA-40D2-7EA6-65A2-68E19E6007EB}"/>
              </a:ext>
            </a:extLst>
          </p:cNvPr>
          <p:cNvSpPr txBox="1"/>
          <p:nvPr/>
        </p:nvSpPr>
        <p:spPr>
          <a:xfrm>
            <a:off x="1512000" y="2160000"/>
            <a:ext cx="10080000" cy="4247317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it-IT" kern="10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Irata per la perdita della figlia, </a:t>
            </a:r>
            <a:r>
              <a:rPr lang="it-IT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8" action="ppaction://hlinkpres?slideindex=1&amp;slidetitle="/>
              </a:rPr>
              <a:t>Cerere</a:t>
            </a:r>
            <a:r>
              <a:rPr lang="it-IT" kern="10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(che ancora ignora dove sia la figlia) rende sterile la Trinacria, una volta fertile (474-486).La ninfa </a:t>
            </a:r>
            <a:r>
              <a:rPr lang="it-IT" kern="10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9" action="ppaction://hlinkpres?slideindex=1&amp;slidetitle="/>
              </a:rPr>
              <a:t>Aretusa</a:t>
            </a:r>
            <a:r>
              <a:rPr lang="it-IT" kern="10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leva il capo dalle sue acque, e cerca di placare l’ira di </a:t>
            </a:r>
            <a:r>
              <a:rPr lang="it-IT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8" action="ppaction://hlinkpres?slideindex=1&amp;slidetitle="/>
              </a:rPr>
              <a:t>Cerere</a:t>
            </a:r>
            <a:r>
              <a:rPr lang="it-IT" kern="10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 Le dice che, scorrendo sottoterra dall’Elide alla Sicilia, ha visto Proserpina negli inferi, sposa di </a:t>
            </a:r>
            <a:r>
              <a:rPr lang="it-IT" kern="10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0" action="ppaction://hlinkpres?slideindex=1&amp;slidetitle="/>
              </a:rPr>
              <a:t>Plutone</a:t>
            </a:r>
            <a:r>
              <a:rPr lang="it-IT" kern="10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(487-503).</a:t>
            </a:r>
          </a:p>
          <a:p>
            <a:r>
              <a:rPr lang="it-IT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8" action="ppaction://hlinkpres?slideindex=1&amp;slidetitle="/>
              </a:rPr>
              <a:t>Cerere</a:t>
            </a:r>
            <a:r>
              <a:rPr lang="it-IT" kern="10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va da </a:t>
            </a:r>
            <a:r>
              <a:rPr lang="it-IT" kern="10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1" action="ppaction://hlinkpres?slideindex=1&amp;slidetitle="/>
              </a:rPr>
              <a:t>Giove</a:t>
            </a:r>
            <a:r>
              <a:rPr lang="it-IT" kern="10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(padre di Proserpina) e chiede che la figlia le sia restituita (513-522). </a:t>
            </a:r>
            <a:r>
              <a:rPr lang="it-IT" kern="10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1" action="ppaction://hlinkpres?slideindex=1&amp;slidetitle="/>
              </a:rPr>
              <a:t>Giove</a:t>
            </a:r>
            <a:r>
              <a:rPr lang="it-IT" kern="10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risponde che potrà riportare la figlia alla luce, purché non abbia toccato cibo negli Inferi (523-532). Purtroppo, negli Inferi Proserpina ha mangiato sette semi di melagrana; </a:t>
            </a:r>
            <a:r>
              <a:rPr lang="it-IT" kern="10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2" action="ppaction://hlinkpres?slideindex=1&amp;slidetitle="/>
              </a:rPr>
              <a:t>Ascalafo</a:t>
            </a:r>
            <a:r>
              <a:rPr lang="it-IT" kern="10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l’ha vista e fa la spia, e per vendetta Proserpina lo trasforma in </a:t>
            </a:r>
            <a:r>
              <a:rPr lang="it-IT" b="1" kern="10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gufo</a:t>
            </a:r>
            <a:r>
              <a:rPr lang="it-IT" kern="10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(533-550). In un breve intermezzo, Calliope narra brevemente la storia delle </a:t>
            </a:r>
            <a:r>
              <a:rPr lang="it-IT" kern="10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3" action="ppaction://hlinkpres?slideindex=1&amp;slidetitle="/>
              </a:rPr>
              <a:t>Sirene</a:t>
            </a:r>
            <a:r>
              <a:rPr lang="it-IT" kern="10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(551-563).</a:t>
            </a:r>
          </a:p>
          <a:p>
            <a:r>
              <a:rPr lang="it-IT" kern="10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Mediando fra </a:t>
            </a:r>
            <a:r>
              <a:rPr lang="it-IT" kern="10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8" action="ppaction://hlinkpres?slideindex=1&amp;slidetitle="/>
              </a:rPr>
              <a:t>Cerere</a:t>
            </a:r>
            <a:r>
              <a:rPr lang="it-IT" kern="10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e </a:t>
            </a:r>
            <a:r>
              <a:rPr lang="it-IT" kern="10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0" action="ppaction://hlinkpres?slideindex=1&amp;slidetitle="/>
              </a:rPr>
              <a:t>Plutone</a:t>
            </a:r>
            <a:r>
              <a:rPr lang="it-IT" kern="10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</a:t>
            </a:r>
            <a:r>
              <a:rPr lang="it-IT" kern="10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1" action="ppaction://hlinkpres?slideindex=1&amp;slidetitle="/>
              </a:rPr>
              <a:t>Giove</a:t>
            </a:r>
            <a:r>
              <a:rPr lang="it-IT" kern="10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decide che Proserpina starà con ciascuno dei due per sei mesi all’anno (564-571).</a:t>
            </a:r>
          </a:p>
          <a:p>
            <a:r>
              <a:rPr lang="it-IT" kern="10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Riavuta la figlia, </a:t>
            </a:r>
            <a:r>
              <a:rPr lang="it-IT" kern="10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8" action="ppaction://hlinkpres?slideindex=1&amp;slidetitle="/>
              </a:rPr>
              <a:t>Cerere</a:t>
            </a:r>
            <a:r>
              <a:rPr lang="it-IT" kern="10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chiede ad </a:t>
            </a:r>
            <a:r>
              <a:rPr lang="it-IT" kern="10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9" action="ppaction://hlinkpres?slideindex=1&amp;slidetitle="/>
              </a:rPr>
              <a:t>Aretusa</a:t>
            </a:r>
            <a:r>
              <a:rPr lang="it-IT" kern="10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di raccontare la sua storia (</a:t>
            </a:r>
            <a:r>
              <a:rPr lang="it-IT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572-641)</a:t>
            </a:r>
            <a:r>
              <a:rPr lang="it-IT" kern="10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</a:t>
            </a:r>
          </a:p>
          <a:p>
            <a:r>
              <a:rPr lang="it-IT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Ascoltata la storia, la dea vola via sul suo carro alato verso Atene. Lì affida il carro e le sementi a Trittolemo, ordinandogli di spargerli su terre mai coltivate, o non più coltivate (vedi </a:t>
            </a:r>
            <a:r>
              <a:rPr lang="it-IT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4" action="ppaction://hlinkpres?slideindex=1&amp;slidetitle="/>
              </a:rPr>
              <a:t>Trittolemo e Linco</a:t>
            </a:r>
            <a:r>
              <a:rPr lang="it-IT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).</a:t>
            </a:r>
            <a:endParaRPr lang="it-IT" kern="100"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600"/>
              </a:spcAft>
            </a:pPr>
            <a:endParaRPr lang="it-IT" kern="100" dirty="0"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Testo Pag. 2">
            <a:extLst>
              <a:ext uri="{FF2B5EF4-FFF2-40B4-BE49-F238E27FC236}">
                <a16:creationId xmlns:a16="http://schemas.microsoft.com/office/drawing/2014/main" id="{7F4E1C62-4A23-0BC2-5805-B0E7C1EC2F8E}"/>
              </a:ext>
            </a:extLst>
          </p:cNvPr>
          <p:cNvSpPr txBox="1"/>
          <p:nvPr/>
        </p:nvSpPr>
        <p:spPr>
          <a:xfrm>
            <a:off x="1512000" y="2160000"/>
            <a:ext cx="10080000" cy="3672000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it-IT">
                <a:hlinkClick r:id="rId15" action="ppaction://hlinkpres?slideindex=1&amp;slidetitle="/>
              </a:rPr>
              <a:t>Calliope</a:t>
            </a:r>
            <a:r>
              <a:rPr lang="it-IT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canta la gloria di </a:t>
            </a:r>
            <a:r>
              <a:rPr lang="it-IT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8" action="ppaction://hlinkpres?slideindex=1&amp;slidetitle="/>
              </a:rPr>
              <a:t>Cerere</a:t>
            </a:r>
            <a:r>
              <a:rPr lang="it-IT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 </a:t>
            </a:r>
            <a:r>
              <a:rPr lang="it-IT" kern="10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L’isola di Trinacria opprime col suo peso Tifone, il gigante che aveva osato opporsi agli dei. Lui tenta di ribellarsi, provocando terremoti ed eruzioni dell’Etna (349-356). </a:t>
            </a:r>
            <a:r>
              <a:rPr lang="it-IT" kern="10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0" action="ppaction://hlinkpres?slideindex=1&amp;slidetitle="/>
              </a:rPr>
              <a:t>Plutone</a:t>
            </a:r>
            <a:r>
              <a:rPr lang="it-IT" kern="10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il re degli inferi e fratello di </a:t>
            </a:r>
            <a:r>
              <a:rPr lang="it-IT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8" action="ppaction://hlinkpres?slideindex=1&amp;slidetitle="/>
              </a:rPr>
              <a:t>Cerere</a:t>
            </a:r>
            <a:r>
              <a:rPr lang="it-IT" kern="10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teme un disastro, e controlla la solidità delle fondamenta dell’isola. Vedendolo, </a:t>
            </a:r>
            <a:r>
              <a:rPr lang="it-IT" kern="10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6" action="ppaction://hlinkpres?slideindex=1&amp;slidetitle="/>
              </a:rPr>
              <a:t>Venere</a:t>
            </a:r>
            <a:r>
              <a:rPr lang="it-IT" kern="10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incoraggia </a:t>
            </a:r>
            <a:r>
              <a:rPr lang="it-IT" kern="10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7" action="ppaction://hlinkpres?slideindex=1&amp;slidetitle="/>
              </a:rPr>
              <a:t>Cupido </a:t>
            </a:r>
            <a:r>
              <a:rPr lang="it-IT" kern="10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 colpire </a:t>
            </a:r>
            <a:r>
              <a:rPr lang="it-IT" kern="10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0" action="ppaction://hlinkpres?slideindex=1&amp;slidetitle="/>
              </a:rPr>
              <a:t>Plutone</a:t>
            </a:r>
            <a:r>
              <a:rPr lang="it-IT" kern="10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con una delle sue frecce e farlo innamorare di sua nipote Proserpina (363-379). </a:t>
            </a:r>
            <a:r>
              <a:rPr lang="it-IT" kern="10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7" action="ppaction://hlinkpres?slideindex=1&amp;slidetitle="/>
              </a:rPr>
              <a:t>Cupido</a:t>
            </a:r>
            <a:r>
              <a:rPr lang="it-IT" kern="10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esegue (380-384). Vicino ad Enna </a:t>
            </a:r>
            <a:r>
              <a:rPr lang="it-IT" kern="10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0" action="ppaction://hlinkpres?slideindex=1&amp;slidetitle="/>
              </a:rPr>
              <a:t>Plutone</a:t>
            </a:r>
            <a:r>
              <a:rPr lang="it-IT" kern="10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vede Proserpina che coglie fiori: “la vide, l’amò, la rapì” (395). </a:t>
            </a:r>
          </a:p>
          <a:p>
            <a:r>
              <a:rPr lang="it-IT" kern="10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La ninfa </a:t>
            </a:r>
            <a:r>
              <a:rPr lang="it-IT" kern="10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8" action="ppaction://hlinkpres?slideindex=1&amp;slidetitle="/>
              </a:rPr>
              <a:t>Ciane</a:t>
            </a:r>
            <a:r>
              <a:rPr lang="it-IT" kern="10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vede </a:t>
            </a:r>
            <a:r>
              <a:rPr lang="it-IT" kern="10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0" action="ppaction://hlinkpres?slideindex=1&amp;slidetitle="/>
              </a:rPr>
              <a:t>Plutone</a:t>
            </a:r>
            <a:r>
              <a:rPr lang="it-IT" kern="10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e cerca di fermarlo (409-419), ma </a:t>
            </a:r>
            <a:r>
              <a:rPr lang="it-IT" kern="10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0" action="ppaction://hlinkpres?slideindex=1&amp;slidetitle="/>
              </a:rPr>
              <a:t>Plutone</a:t>
            </a:r>
            <a:r>
              <a:rPr lang="it-IT" kern="10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riesce a scendere agli Inferi con Proserpina. Ciane, per il dolore, si scioglie nelle acque della sua fonte (425-438).</a:t>
            </a:r>
          </a:p>
          <a:p>
            <a:r>
              <a:rPr lang="it-IT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8" action="ppaction://hlinkpres?slideindex=1&amp;slidetitle="/>
              </a:rPr>
              <a:t>Cerere</a:t>
            </a:r>
            <a:r>
              <a:rPr lang="it-IT" kern="10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cerca la figlia per ogni dove (438-445). Stremata, chiede ristoro a una vecchia che le offre da bere. Mentre beve, un ragazzo la irride, e lei le getta addosso il liquido che lo trasforma in un piccolo </a:t>
            </a:r>
            <a:r>
              <a:rPr lang="it-IT" b="1" kern="10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geco </a:t>
            </a:r>
            <a:r>
              <a:rPr lang="it-IT" kern="10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(450-461).</a:t>
            </a:r>
          </a:p>
          <a:p>
            <a:r>
              <a:rPr lang="it-IT" kern="10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Proseguendo nella sua ricerca, </a:t>
            </a:r>
            <a:r>
              <a:rPr lang="it-IT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8" action="ppaction://hlinkpres?slideindex=1&amp;slidetitle="/>
              </a:rPr>
              <a:t>Cerere</a:t>
            </a:r>
            <a:r>
              <a:rPr lang="it-IT" kern="10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arriva alla fonte di </a:t>
            </a:r>
            <a:r>
              <a:rPr lang="it-IT" kern="10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8" action="ppaction://hlinkpres?slideindex=1&amp;slidetitle="/>
              </a:rPr>
              <a:t>Ciane</a:t>
            </a:r>
            <a:r>
              <a:rPr lang="it-IT" kern="10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 Lei non può più parlare, ma dalle sue acque fa affiorare la cintura persa da Proserpina (465-470).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18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19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xit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5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grpId="2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7" grpId="18" animBg="1"/>
      <p:bldP spid="7" grpId="19" animBg="1"/>
      <p:bldP spid="7" grpId="20" animBg="1"/>
      <p:bldP spid="8" grpId="2" animBg="1"/>
      <p:bldP spid="8" grpId="3" animBg="1"/>
      <p:bldP spid="8" grpId="4" animBg="1"/>
      <p:bldP spid="9" grpId="2"/>
      <p:bldP spid="9" grpId="3"/>
      <p:bldP spid="9" grpId="4"/>
      <p:bldP spid="10" grpId="3"/>
      <p:bldP spid="10" grpId="4"/>
      <p:bldP spid="10" grpId="5"/>
    </p:bldLst>
  </p:timing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3130</TotalTime>
  <Words>523</Words>
  <Application>Microsoft Office PowerPoint</Application>
  <PresentationFormat>Widescreen</PresentationFormat>
  <Paragraphs>17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121</cp:revision>
  <dcterms:created xsi:type="dcterms:W3CDTF">2024-12-08T18:36:31Z</dcterms:created>
  <dcterms:modified xsi:type="dcterms:W3CDTF">2025-01-08T10:40:03Z</dcterms:modified>
</cp:coreProperties>
</file>