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Saturn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Giov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Origini.pptx" TargetMode="External"/><Relationship Id="rId4" Type="http://schemas.openxmlformats.org/officeDocument/2006/relationships/hyperlink" Target="Astre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r>
              <a:rPr lang="it-IT" b="1" dirty="0">
                <a:solidFill>
                  <a:schemeClr val="tx1"/>
                </a:solidFill>
              </a:rPr>
              <a:t>1.89-150</a:t>
            </a: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Età dell’oro</a:t>
            </a:r>
            <a:r>
              <a:rPr lang="it-IT" dirty="0">
                <a:solidFill>
                  <a:schemeClr val="tx1"/>
                </a:solidFill>
              </a:rPr>
              <a:t>: 1.89-112</a:t>
            </a:r>
          </a:p>
          <a:p>
            <a:r>
              <a:rPr lang="it-IT" dirty="0">
                <a:solidFill>
                  <a:schemeClr val="tx1"/>
                </a:solidFill>
              </a:rPr>
              <a:t>Giustizia e lealtà sono osservate naturalmente, senza leggi e pene. Non esistono navigazione, mura difensive, armi, eserciti. La terra offre i suoi doni </a:t>
            </a:r>
            <a:r>
              <a:rPr lang="it-IT" dirty="0" err="1">
                <a:solidFill>
                  <a:schemeClr val="tx1"/>
                </a:solidFill>
              </a:rPr>
              <a:t>senzsa</a:t>
            </a:r>
            <a:r>
              <a:rPr lang="it-IT" dirty="0">
                <a:solidFill>
                  <a:schemeClr val="tx1"/>
                </a:solidFill>
              </a:rPr>
              <a:t> essere coltivata; è sempre primavera.</a:t>
            </a:r>
          </a:p>
          <a:p>
            <a:r>
              <a:rPr lang="it-IT" b="1" dirty="0">
                <a:solidFill>
                  <a:schemeClr val="tx1"/>
                </a:solidFill>
              </a:rPr>
              <a:t>Età dell’argento</a:t>
            </a:r>
            <a:r>
              <a:rPr lang="it-IT" dirty="0">
                <a:solidFill>
                  <a:schemeClr val="tx1"/>
                </a:solidFill>
              </a:rPr>
              <a:t>: 1.113-124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</a:rPr>
              <a:t> succede a </a:t>
            </a: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Saturno</a:t>
            </a:r>
            <a:r>
              <a:rPr lang="it-IT" dirty="0">
                <a:solidFill>
                  <a:schemeClr val="tx1"/>
                </a:solidFill>
              </a:rPr>
              <a:t>. Iniziano i cicli stagionali; gli uomini vivono nelle grotte; inizio dell’agricoltura e dell’allevamento.</a:t>
            </a:r>
          </a:p>
          <a:p>
            <a:endParaRPr lang="it-IT" b="1" dirty="0">
              <a:solidFill>
                <a:schemeClr val="tx1"/>
              </a:solidFill>
            </a:endParaRPr>
          </a:p>
          <a:p>
            <a:endParaRPr lang="it-IT" b="1" dirty="0">
              <a:solidFill>
                <a:schemeClr val="tx1"/>
              </a:solidFill>
            </a:endParaRPr>
          </a:p>
          <a:p>
            <a:endParaRPr lang="it-IT" b="1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Età del bronzo</a:t>
            </a:r>
            <a:r>
              <a:rPr lang="it-IT" dirty="0">
                <a:solidFill>
                  <a:schemeClr val="tx1"/>
                </a:solidFill>
              </a:rPr>
              <a:t>: 1.125-127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Inizia l’uso delle armi, ma non funesto.</a:t>
            </a:r>
            <a:endParaRPr lang="it-IT" b="1" dirty="0">
              <a:solidFill>
                <a:schemeClr val="tx1"/>
              </a:solidFill>
            </a:endParaRPr>
          </a:p>
          <a:p>
            <a:r>
              <a:rPr lang="it-IT" b="1" dirty="0">
                <a:solidFill>
                  <a:schemeClr val="tx1"/>
                </a:solidFill>
              </a:rPr>
              <a:t>Età del ferro</a:t>
            </a:r>
            <a:r>
              <a:rPr lang="it-IT" dirty="0">
                <a:solidFill>
                  <a:schemeClr val="tx1"/>
                </a:solidFill>
              </a:rPr>
              <a:t>: 1.127-150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chemeClr val="tx1"/>
                </a:solidFill>
              </a:rPr>
              <a:t>Irrompe l’infamia, fuggono pudore, verità, lealtà. Inizio della navigazione; divisione delle terre; si scava la terra in cerca di minerali. Guerra, rapine. La vergine </a:t>
            </a: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Astrea</a:t>
            </a:r>
            <a:r>
              <a:rPr lang="it-IT" dirty="0">
                <a:solidFill>
                  <a:schemeClr val="tx1"/>
                </a:solidFill>
              </a:rPr>
              <a:t> abbandona la terra.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di </a:t>
            </a:r>
            <a:r>
              <a:rPr lang="it-IT">
                <a:solidFill>
                  <a:schemeClr val="tx1"/>
                </a:solidFill>
                <a:hlinkClick r:id="rId5" action="ppaction://hlinkpres?slideindex=1&amp;slidetitle="/>
              </a:rPr>
              <a:t>Miti delle origini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Mito delle età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93843F8-815B-B784-F0CD-AA3CEFF682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159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19</cp:revision>
  <dcterms:created xsi:type="dcterms:W3CDTF">2024-12-08T18:36:31Z</dcterms:created>
  <dcterms:modified xsi:type="dcterms:W3CDTF">2025-01-06T17:42:09Z</dcterms:modified>
</cp:coreProperties>
</file>